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3" r:id="rId9"/>
    <p:sldId id="264" r:id="rId10"/>
    <p:sldId id="265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26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33A52-DB0C-4231-B6BE-8FE9CFB3C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D2069D-B595-420C-86F8-7D49D2BE3A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078F3A-78C7-47AE-8B91-6A407CA10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D2D7DD-EFB1-4454-804F-231435B44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E5F3DD-29DD-407C-B9C2-0115C57A7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690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F61A2D-B2B2-4EBA-BFFE-57EDA0EC1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501ED4-6A02-4A1D-8388-865A1622D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E365D5-D1BD-44B4-9369-A15652715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8807F0-1AAB-459B-8A2B-C34113F08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C9EF3-5089-4AFD-952F-3113D9A5D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120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DDBD514-7C0A-4E22-BBD0-1468038C05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186119-D690-4ABC-A18C-9E5E155CD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C82C80-B6DC-47A0-A879-E343B1852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38E4F5-FFBC-4FA1-9B04-9D7E5AD32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6FA0AC-BF41-4902-96AA-FE0D5DA53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520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765E28-5723-49C3-BBAD-38FF872B8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2360D2-0DD7-4611-8651-6A20BF67B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645AFC-8B9B-498B-B3F7-5A27A4870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53804A-8295-44E3-A612-948A3ABD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006EE1-BBE7-4B21-BD08-004219FF9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697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10F465-5D7D-4520-BF43-A4866302F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D1283F-4995-4CCB-A418-5B6750AB3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871721-FC41-40C3-BC29-518137F1D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E18C19-29ED-4A42-BFAE-B18F29D99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F465C-725E-49B3-A3AA-AF815D112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054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B096B3-848B-4BBE-A53A-B76D5F570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4A8606-8115-42B9-ADA7-077F50C370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0BEEE7-D2D1-43A8-83A4-28F708911C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C91315-0694-4BBB-95A8-2265C74A4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B28C79-342C-4D77-AC88-0A7F97798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F5B8E-DF92-4971-8139-429118AA1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285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9C9894-BB2B-47E1-9470-8D1151373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1F8E0C-6CD2-439E-96AE-EBE2CABF6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E1A17F-B134-4D09-BFA9-C35713FDD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966B8C-DEB5-4F2D-8503-AB648D945B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31556BC-DB5F-4971-BC87-435BBAD267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8C24CE2-900D-4A9E-8A26-8D2A26FBC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F2D7CC-F4DB-4268-B11D-4C0ED3B6C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E37A101-602E-4E0E-8B33-33B90577A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53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63CF8F-58D5-4C82-97BB-9C0805D38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7A1126-A6A1-4BED-90C7-3EE146920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8CE790-5051-4CBE-93F9-8C38446CC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92AE58-EC2A-42F7-AD84-24A48FF5B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42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68D95D-A722-40CC-A5BF-2833A3FAD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8E7F51B-A6CA-407A-926F-0B34981C6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D352D5-C267-4F71-9905-6F9922B5A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862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A6A6F-07EC-4C1A-A567-F93328EBD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70198B-D1C0-444F-8165-84D83E6D7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121C773-6CBB-4FC2-8658-89BDF5C85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10109D-B6B5-491C-88B8-163BB5EC1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B14301-E81A-4A6B-8743-E3A9D3493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56C859-53DF-4064-9465-239D732F8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943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45F88-4C73-4DA3-8F13-6DC37C883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491C2EA-A24C-4AC8-989F-98B0E2BA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BB0A69-18F6-422F-8515-435B17EF5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774903-32D6-403C-BC59-F0F11332A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49C177-9889-49CD-A901-B8BB270D9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440CBC-B6C7-4AF1-B959-A4A01FE6B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35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0D0B1E-59C5-4517-8227-36065E44E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DAD302-5FE6-4C2B-9FD0-2EF2CD8E5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F73A8B-CDC0-4B81-A573-97754591C7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99CD8-A1BF-4B48-96E8-3D2BA6F9C30C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2593AF-4DC3-4F11-8D3F-E53915687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A324D5-72F3-4574-8157-020A23BFFD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69996-335D-4342-925B-BC83AF7B0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6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0FB4E70-1C36-461A-AAC4-97F30B1A1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407" y="0"/>
            <a:ext cx="8096416" cy="40207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5FE7916-8496-49AA-B5AA-670183291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5" y="4299931"/>
            <a:ext cx="8972440" cy="23784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FD725A-6B41-4406-8C29-140028FE6595}"/>
              </a:ext>
            </a:extLst>
          </p:cNvPr>
          <p:cNvSpPr txBox="1"/>
          <p:nvPr/>
        </p:nvSpPr>
        <p:spPr>
          <a:xfrm>
            <a:off x="8941777" y="2027966"/>
            <a:ext cx="31476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준비자세와 목표자세 사이를 왕복하는 것으로 가정하였음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동작 사이의 회전 값에 대해서는 변화 과정을 추측하기 어려움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66989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769AE36-EA88-409D-B394-D2864E022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56" y="2486704"/>
            <a:ext cx="3646025" cy="270386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A2EB887-0FB4-4975-9840-CB849D890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5354" y="1743442"/>
            <a:ext cx="1677365" cy="3874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519FA6-EBE8-4B3A-9C0B-BB5CEA893A27}"/>
              </a:ext>
            </a:extLst>
          </p:cNvPr>
          <p:cNvSpPr txBox="1"/>
          <p:nvPr/>
        </p:nvSpPr>
        <p:spPr>
          <a:xfrm>
            <a:off x="4510453" y="553915"/>
            <a:ext cx="2699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1.0</a:t>
            </a:r>
            <a:r>
              <a:rPr lang="ko-KR" altLang="en-US" dirty="0"/>
              <a:t>초일 때 동작 상태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1125D-2634-4723-95A3-DF8ECC61C375}"/>
              </a:ext>
            </a:extLst>
          </p:cNvPr>
          <p:cNvSpPr txBox="1"/>
          <p:nvPr/>
        </p:nvSpPr>
        <p:spPr>
          <a:xfrm>
            <a:off x="2321169" y="1239715"/>
            <a:ext cx="7104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Upper Arm </a:t>
            </a:r>
            <a:r>
              <a:rPr lang="ko-KR" altLang="en-US" dirty="0"/>
              <a:t>부위를 </a:t>
            </a:r>
            <a:r>
              <a:rPr lang="en-US" altLang="ko-KR" dirty="0"/>
              <a:t>Euler (-70, 15, 15) </a:t>
            </a:r>
            <a:r>
              <a:rPr lang="ko-KR" altLang="en-US" dirty="0"/>
              <a:t>만큼 회전</a:t>
            </a:r>
            <a:endParaRPr lang="en-US" altLang="ko-KR" dirty="0"/>
          </a:p>
          <a:p>
            <a:pPr algn="ctr"/>
            <a:r>
              <a:rPr lang="en-US" altLang="ko-KR" dirty="0"/>
              <a:t>Lower Arm </a:t>
            </a:r>
            <a:r>
              <a:rPr lang="ko-KR" altLang="en-US" dirty="0"/>
              <a:t>부위를 </a:t>
            </a:r>
            <a:r>
              <a:rPr lang="en-US" altLang="ko-KR" dirty="0"/>
              <a:t>(50, -20, -20) </a:t>
            </a:r>
            <a:r>
              <a:rPr lang="ko-KR" altLang="en-US" dirty="0"/>
              <a:t>만큼 회전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9143584-F72F-43FC-B57A-4C5082696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4834" y="2486704"/>
            <a:ext cx="3685021" cy="2749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88AC20-9A43-4827-895F-07A481E41B9C}"/>
              </a:ext>
            </a:extLst>
          </p:cNvPr>
          <p:cNvSpPr txBox="1"/>
          <p:nvPr/>
        </p:nvSpPr>
        <p:spPr>
          <a:xfrm>
            <a:off x="1313075" y="5433619"/>
            <a:ext cx="2242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직접 추측한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94A2E5-4E79-44FA-93F7-7248D5357A1C}"/>
              </a:ext>
            </a:extLst>
          </p:cNvPr>
          <p:cNvSpPr txBox="1"/>
          <p:nvPr/>
        </p:nvSpPr>
        <p:spPr>
          <a:xfrm>
            <a:off x="5767753" y="5433619"/>
            <a:ext cx="2470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(Interpolation </a:t>
            </a:r>
            <a:r>
              <a:rPr lang="ko-KR" altLang="en-US" dirty="0"/>
              <a:t>한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7DA104-7467-492C-8EF3-8767233B01A8}"/>
              </a:ext>
            </a:extLst>
          </p:cNvPr>
          <p:cNvSpPr txBox="1"/>
          <p:nvPr/>
        </p:nvSpPr>
        <p:spPr>
          <a:xfrm>
            <a:off x="9100037" y="5802951"/>
            <a:ext cx="2488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직접 추측 </a:t>
            </a:r>
            <a:r>
              <a:rPr lang="en-US" altLang="ko-KR" dirty="0"/>
              <a:t>Top View)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7305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0958F3F-D747-4817-A874-B00D915C9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076" y="2496419"/>
            <a:ext cx="3782486" cy="267348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2017E2D-6FCD-48B2-8376-C79469A9E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7084" y="1886046"/>
            <a:ext cx="1704226" cy="37455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B3072B-13E0-4B37-8C0F-1DC1FFEF1A8E}"/>
              </a:ext>
            </a:extLst>
          </p:cNvPr>
          <p:cNvSpPr txBox="1"/>
          <p:nvPr/>
        </p:nvSpPr>
        <p:spPr>
          <a:xfrm>
            <a:off x="4510453" y="553915"/>
            <a:ext cx="2699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1.5</a:t>
            </a:r>
            <a:r>
              <a:rPr lang="ko-KR" altLang="en-US" dirty="0"/>
              <a:t>초일 때 동작 상태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B5C041-989E-4139-8328-B1F4AF937A0D}"/>
              </a:ext>
            </a:extLst>
          </p:cNvPr>
          <p:cNvSpPr txBox="1"/>
          <p:nvPr/>
        </p:nvSpPr>
        <p:spPr>
          <a:xfrm>
            <a:off x="2321169" y="1239715"/>
            <a:ext cx="7104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Upper Arm </a:t>
            </a:r>
            <a:r>
              <a:rPr lang="ko-KR" altLang="en-US" dirty="0"/>
              <a:t>부위를 </a:t>
            </a:r>
            <a:r>
              <a:rPr lang="en-US" altLang="ko-KR" dirty="0"/>
              <a:t>Euler (-90, 20, 20) </a:t>
            </a:r>
            <a:r>
              <a:rPr lang="ko-KR" altLang="en-US" dirty="0"/>
              <a:t>만큼 회전</a:t>
            </a:r>
            <a:endParaRPr lang="en-US" altLang="ko-KR" dirty="0"/>
          </a:p>
          <a:p>
            <a:pPr algn="ctr"/>
            <a:r>
              <a:rPr lang="en-US" altLang="ko-KR" dirty="0"/>
              <a:t>Lower Arm </a:t>
            </a:r>
            <a:r>
              <a:rPr lang="ko-KR" altLang="en-US" dirty="0"/>
              <a:t>부위를 </a:t>
            </a:r>
            <a:r>
              <a:rPr lang="en-US" altLang="ko-KR" dirty="0"/>
              <a:t>(70, -30, -30) </a:t>
            </a:r>
            <a:r>
              <a:rPr lang="ko-KR" altLang="en-US" dirty="0"/>
              <a:t>만큼 회전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3EC5C8D-F647-4950-A96F-F5CC396E2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1443" y="2458488"/>
            <a:ext cx="3610510" cy="2749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D2F170-7E8D-4470-AEAE-B05DDA8806B8}"/>
              </a:ext>
            </a:extLst>
          </p:cNvPr>
          <p:cNvSpPr txBox="1"/>
          <p:nvPr/>
        </p:nvSpPr>
        <p:spPr>
          <a:xfrm>
            <a:off x="1313075" y="5433619"/>
            <a:ext cx="2242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직접 추측한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503A23-5932-4CC3-82FF-31CFE4246EFA}"/>
              </a:ext>
            </a:extLst>
          </p:cNvPr>
          <p:cNvSpPr txBox="1"/>
          <p:nvPr/>
        </p:nvSpPr>
        <p:spPr>
          <a:xfrm>
            <a:off x="5767753" y="5433619"/>
            <a:ext cx="2470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(Interpolation </a:t>
            </a:r>
            <a:r>
              <a:rPr lang="ko-KR" altLang="en-US" dirty="0"/>
              <a:t>한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98C25F-855B-4719-93F2-067D6A17ABBD}"/>
              </a:ext>
            </a:extLst>
          </p:cNvPr>
          <p:cNvSpPr txBox="1"/>
          <p:nvPr/>
        </p:nvSpPr>
        <p:spPr>
          <a:xfrm>
            <a:off x="9100037" y="5802951"/>
            <a:ext cx="2488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직접 추측 </a:t>
            </a:r>
            <a:r>
              <a:rPr lang="en-US" altLang="ko-KR" dirty="0"/>
              <a:t>Top View)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4528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D4A977A-4CFE-43E8-BA21-0ED2E50C2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026" y="2543834"/>
            <a:ext cx="3279619" cy="27493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805A9B-4270-4B6B-BAC3-D7DA8137E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5354" y="1716479"/>
            <a:ext cx="1795864" cy="39018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9D6C51-5162-42FD-88F0-18B49C0A32DF}"/>
              </a:ext>
            </a:extLst>
          </p:cNvPr>
          <p:cNvSpPr txBox="1"/>
          <p:nvPr/>
        </p:nvSpPr>
        <p:spPr>
          <a:xfrm>
            <a:off x="4510453" y="553915"/>
            <a:ext cx="2699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0.5</a:t>
            </a:r>
            <a:r>
              <a:rPr lang="ko-KR" altLang="en-US" dirty="0"/>
              <a:t>초일 때 동작 상태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116995-F68D-4F0A-A8ED-6AD8B84C37AF}"/>
              </a:ext>
            </a:extLst>
          </p:cNvPr>
          <p:cNvSpPr txBox="1"/>
          <p:nvPr/>
        </p:nvSpPr>
        <p:spPr>
          <a:xfrm>
            <a:off x="2321169" y="1239715"/>
            <a:ext cx="7104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Upper Arm </a:t>
            </a:r>
            <a:r>
              <a:rPr lang="ko-KR" altLang="en-US" dirty="0"/>
              <a:t>부위를 </a:t>
            </a:r>
            <a:r>
              <a:rPr lang="en-US" altLang="ko-KR" dirty="0"/>
              <a:t>Euler (-110, 25, 25) </a:t>
            </a:r>
            <a:r>
              <a:rPr lang="ko-KR" altLang="en-US" dirty="0"/>
              <a:t>만큼</a:t>
            </a:r>
            <a:endParaRPr lang="en-US" altLang="ko-KR" dirty="0"/>
          </a:p>
          <a:p>
            <a:pPr algn="ctr"/>
            <a:r>
              <a:rPr lang="en-US" altLang="ko-KR" dirty="0"/>
              <a:t>Lower Arm </a:t>
            </a:r>
            <a:r>
              <a:rPr lang="ko-KR" altLang="en-US" dirty="0"/>
              <a:t>부위를 </a:t>
            </a:r>
            <a:r>
              <a:rPr lang="en-US" altLang="ko-KR" dirty="0"/>
              <a:t>(90, -40, -40) </a:t>
            </a:r>
            <a:r>
              <a:rPr lang="ko-KR" altLang="en-US" dirty="0"/>
              <a:t>만큼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9CE3A1B-CC7C-4730-835A-4B8255612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9302" y="2543834"/>
            <a:ext cx="3381579" cy="2749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E5B6CF-F9F3-41E5-A9DF-4F2AACD35663}"/>
              </a:ext>
            </a:extLst>
          </p:cNvPr>
          <p:cNvSpPr txBox="1"/>
          <p:nvPr/>
        </p:nvSpPr>
        <p:spPr>
          <a:xfrm>
            <a:off x="1313075" y="5433619"/>
            <a:ext cx="2242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직접 추측한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03F6CB-25A5-43BD-AFA2-9F943583A5DA}"/>
              </a:ext>
            </a:extLst>
          </p:cNvPr>
          <p:cNvSpPr txBox="1"/>
          <p:nvPr/>
        </p:nvSpPr>
        <p:spPr>
          <a:xfrm>
            <a:off x="5767753" y="5433619"/>
            <a:ext cx="2470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(Interpolation </a:t>
            </a:r>
            <a:r>
              <a:rPr lang="ko-KR" altLang="en-US" dirty="0"/>
              <a:t>한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6A4CDD-64FB-4852-B6EB-19161C171D68}"/>
              </a:ext>
            </a:extLst>
          </p:cNvPr>
          <p:cNvSpPr txBox="1"/>
          <p:nvPr/>
        </p:nvSpPr>
        <p:spPr>
          <a:xfrm>
            <a:off x="9100037" y="5802951"/>
            <a:ext cx="2488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직접 추측 </a:t>
            </a:r>
            <a:r>
              <a:rPr lang="en-US" altLang="ko-KR" dirty="0"/>
              <a:t>Top View)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0902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589A931-38B5-41A6-9DB7-76B99121D9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6251109"/>
              </p:ext>
            </p:extLst>
          </p:nvPr>
        </p:nvGraphicFramePr>
        <p:xfrm>
          <a:off x="335573" y="1606246"/>
          <a:ext cx="4614496" cy="39268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14913">
                  <a:extLst>
                    <a:ext uri="{9D8B030D-6E8A-4147-A177-3AD203B41FA5}">
                      <a16:colId xmlns:a16="http://schemas.microsoft.com/office/drawing/2014/main" val="4127827080"/>
                    </a:ext>
                  </a:extLst>
                </a:gridCol>
                <a:gridCol w="1269760">
                  <a:extLst>
                    <a:ext uri="{9D8B030D-6E8A-4147-A177-3AD203B41FA5}">
                      <a16:colId xmlns:a16="http://schemas.microsoft.com/office/drawing/2014/main" val="1782942333"/>
                    </a:ext>
                  </a:extLst>
                </a:gridCol>
                <a:gridCol w="2229823">
                  <a:extLst>
                    <a:ext uri="{9D8B030D-6E8A-4147-A177-3AD203B41FA5}">
                      <a16:colId xmlns:a16="http://schemas.microsoft.com/office/drawing/2014/main" val="2242561983"/>
                    </a:ext>
                  </a:extLst>
                </a:gridCol>
              </a:tblGrid>
              <a:tr h="43631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 dirty="0">
                          <a:effectLst/>
                        </a:rPr>
                        <a:t>올릴 때 변화량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Euler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7859588"/>
                  </a:ext>
                </a:extLst>
              </a:tr>
              <a:tr h="436318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0.5</a:t>
                      </a:r>
                      <a:r>
                        <a:rPr lang="ko-KR" altLang="en-US" sz="1100" u="none" strike="noStrike" dirty="0">
                          <a:effectLst/>
                        </a:rPr>
                        <a:t>초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UpperArm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/>
                        <a:t>(-50, 10, 10)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2559617"/>
                  </a:ext>
                </a:extLst>
              </a:tr>
              <a:tr h="4363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LowerArm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/>
                        <a:t>(30, -10, -10)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65436"/>
                  </a:ext>
                </a:extLst>
              </a:tr>
              <a:tr h="436318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1.0</a:t>
                      </a:r>
                      <a:r>
                        <a:rPr lang="ko-KR" altLang="en-US" sz="1100" u="none" strike="noStrike">
                          <a:effectLst/>
                        </a:rPr>
                        <a:t>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UpperArm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/>
                        <a:t>(-70, 15, 15)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0058293"/>
                  </a:ext>
                </a:extLst>
              </a:tr>
              <a:tr h="4363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LowerArm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/>
                        <a:t>(50, -20, -20)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945974"/>
                  </a:ext>
                </a:extLst>
              </a:tr>
              <a:tr h="436318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1.5</a:t>
                      </a:r>
                      <a:r>
                        <a:rPr lang="ko-KR" altLang="en-US" sz="1100" u="none" strike="noStrike">
                          <a:effectLst/>
                        </a:rPr>
                        <a:t>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UpperArm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/>
                        <a:t>(-90, 20, 20)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787819"/>
                  </a:ext>
                </a:extLst>
              </a:tr>
              <a:tr h="4363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LowerArm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/>
                        <a:t>(70, -30, -30)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1279013"/>
                  </a:ext>
                </a:extLst>
              </a:tr>
              <a:tr h="436318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2.0</a:t>
                      </a:r>
                      <a:r>
                        <a:rPr lang="ko-KR" altLang="en-US" sz="1100" u="none" strike="noStrike">
                          <a:effectLst/>
                        </a:rPr>
                        <a:t>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UpperArm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/>
                        <a:t>(-110, 25, 25)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028950"/>
                  </a:ext>
                </a:extLst>
              </a:tr>
              <a:tr h="4363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LowerArm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/>
                        <a:t>(90, -40, -40)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82705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A7DF4F2-0CAE-4CED-B0A2-8C4E14225A78}"/>
              </a:ext>
            </a:extLst>
          </p:cNvPr>
          <p:cNvSpPr txBox="1"/>
          <p:nvPr/>
        </p:nvSpPr>
        <p:spPr>
          <a:xfrm>
            <a:off x="5257798" y="1834846"/>
            <a:ext cx="60139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UpperArm</a:t>
            </a:r>
            <a:r>
              <a:rPr lang="ko-KR" altLang="en-US" dirty="0"/>
              <a:t>의 경우 </a:t>
            </a:r>
            <a:r>
              <a:rPr lang="en-US" altLang="ko-KR" dirty="0"/>
              <a:t>(-20, 5, 5)</a:t>
            </a:r>
            <a:r>
              <a:rPr lang="ko-KR" altLang="en-US" dirty="0"/>
              <a:t>씩 증가 시켰으며</a:t>
            </a:r>
            <a:endParaRPr lang="en-US" altLang="ko-KR" dirty="0"/>
          </a:p>
          <a:p>
            <a:r>
              <a:rPr lang="en-US" altLang="ko-KR" dirty="0" err="1"/>
              <a:t>LowerArm</a:t>
            </a:r>
            <a:r>
              <a:rPr lang="ko-KR" altLang="en-US" dirty="0"/>
              <a:t>의 경우 </a:t>
            </a:r>
            <a:r>
              <a:rPr lang="en-US" altLang="ko-KR" dirty="0"/>
              <a:t>(20, -10, -10)</a:t>
            </a:r>
            <a:r>
              <a:rPr lang="ko-KR" altLang="en-US" dirty="0"/>
              <a:t>씩 증가 시켰음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시간이 지날수록 </a:t>
            </a:r>
            <a:r>
              <a:rPr lang="en-US" altLang="ko-KR" dirty="0" err="1"/>
              <a:t>LowerArm</a:t>
            </a:r>
            <a:r>
              <a:rPr lang="en-US" altLang="ko-KR" dirty="0"/>
              <a:t> </a:t>
            </a:r>
            <a:r>
              <a:rPr lang="ko-KR" altLang="en-US" dirty="0"/>
              <a:t>부위의 잘못된 회전이 </a:t>
            </a:r>
            <a:endParaRPr lang="en-US" altLang="ko-KR" dirty="0"/>
          </a:p>
          <a:p>
            <a:r>
              <a:rPr lang="ko-KR" altLang="en-US" dirty="0"/>
              <a:t>커졌으나 이를 교정하기 위한 회전 값을 찾기 어려웠음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단 두가지 부위에 대해서 고려하였음에도 직접 추측 하는 방식은 원하는 값을 찾기 어려웠는데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3,4</a:t>
            </a:r>
            <a:r>
              <a:rPr lang="ko-KR" altLang="en-US" dirty="0"/>
              <a:t>가지 또는 그 이상의 부위가 연결되는 동작에 대해서</a:t>
            </a:r>
            <a:endParaRPr lang="en-US" altLang="ko-KR" dirty="0"/>
          </a:p>
          <a:p>
            <a:r>
              <a:rPr lang="en-US" altLang="ko-KR" dirty="0"/>
              <a:t>Motion Matrix</a:t>
            </a:r>
            <a:r>
              <a:rPr lang="ko-KR" altLang="en-US" dirty="0"/>
              <a:t>를 정의하기 매우 힘들 것으로 생각됨</a:t>
            </a:r>
          </a:p>
        </p:txBody>
      </p:sp>
    </p:spTree>
    <p:extLst>
      <p:ext uri="{BB962C8B-B14F-4D97-AF65-F5344CB8AC3E}">
        <p14:creationId xmlns:p14="http://schemas.microsoft.com/office/powerpoint/2010/main" val="1890787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D2F70E-1AB9-4BB5-88B0-F5196F83D95E}"/>
              </a:ext>
            </a:extLst>
          </p:cNvPr>
          <p:cNvSpPr txBox="1"/>
          <p:nvPr/>
        </p:nvSpPr>
        <p:spPr>
          <a:xfrm>
            <a:off x="2537463" y="196148"/>
            <a:ext cx="6427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목표자세 추적 과정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6C0B06A-30EC-409C-894B-384E6A714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47" y="2087299"/>
            <a:ext cx="2281253" cy="458362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856A579-DBFC-4BAB-AC21-162B850D5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0500" y="2087299"/>
            <a:ext cx="2413607" cy="458362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025B329-9A83-4961-9C93-9FC0B13C2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7997" y="2192806"/>
            <a:ext cx="5493426" cy="43135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0CC471-F626-47E9-A004-D3EBAE7C85DA}"/>
              </a:ext>
            </a:extLst>
          </p:cNvPr>
          <p:cNvSpPr txBox="1"/>
          <p:nvPr/>
        </p:nvSpPr>
        <p:spPr>
          <a:xfrm>
            <a:off x="825011" y="794636"/>
            <a:ext cx="10541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기존에 알고 있던 정보를 토대로 한 축 단위로 회전시켜서 가능한 비슷한 동작을 취하게 만든다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4AB227-6041-48BB-9D35-79B005EAD544}"/>
              </a:ext>
            </a:extLst>
          </p:cNvPr>
          <p:cNvSpPr txBox="1"/>
          <p:nvPr/>
        </p:nvSpPr>
        <p:spPr>
          <a:xfrm>
            <a:off x="1715382" y="1300791"/>
            <a:ext cx="8071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임의로 목표 자세를 위해 </a:t>
            </a:r>
            <a:r>
              <a:rPr lang="en-US" altLang="ko-KR" dirty="0"/>
              <a:t>Upper Arm </a:t>
            </a:r>
            <a:r>
              <a:rPr lang="ko-KR" altLang="en-US" dirty="0"/>
              <a:t>부위에 </a:t>
            </a:r>
            <a:r>
              <a:rPr lang="en-US" altLang="ko-KR" dirty="0"/>
              <a:t>X</a:t>
            </a:r>
            <a:r>
              <a:rPr lang="ko-KR" altLang="en-US" dirty="0"/>
              <a:t>축 </a:t>
            </a:r>
            <a:r>
              <a:rPr lang="en-US" altLang="ko-KR" dirty="0"/>
              <a:t>: -120, Z</a:t>
            </a:r>
            <a:r>
              <a:rPr lang="ko-KR" altLang="en-US" dirty="0"/>
              <a:t>축 </a:t>
            </a:r>
            <a:r>
              <a:rPr lang="en-US" altLang="ko-KR" dirty="0"/>
              <a:t>: 30, Y</a:t>
            </a:r>
            <a:r>
              <a:rPr lang="ko-KR" altLang="en-US" dirty="0"/>
              <a:t>축 </a:t>
            </a:r>
            <a:r>
              <a:rPr lang="en-US" altLang="ko-KR" dirty="0"/>
              <a:t>: -30 </a:t>
            </a:r>
            <a:r>
              <a:rPr lang="ko-KR" altLang="en-US" dirty="0"/>
              <a:t>순서로 회전시켰으며 </a:t>
            </a:r>
            <a:r>
              <a:rPr lang="en-US" altLang="ko-KR" dirty="0"/>
              <a:t>Lower Arm </a:t>
            </a:r>
            <a:r>
              <a:rPr lang="ko-KR" altLang="en-US" dirty="0"/>
              <a:t>부위에 </a:t>
            </a:r>
            <a:r>
              <a:rPr lang="en-US" altLang="ko-KR" dirty="0"/>
              <a:t>X</a:t>
            </a:r>
            <a:r>
              <a:rPr lang="ko-KR" altLang="en-US" dirty="0"/>
              <a:t>축 </a:t>
            </a:r>
            <a:r>
              <a:rPr lang="en-US" altLang="ko-KR" dirty="0"/>
              <a:t>: 90, Y</a:t>
            </a:r>
            <a:r>
              <a:rPr lang="ko-KR" altLang="en-US" dirty="0"/>
              <a:t>축 </a:t>
            </a:r>
            <a:r>
              <a:rPr lang="en-US" altLang="ko-KR" dirty="0"/>
              <a:t>: -30 </a:t>
            </a:r>
            <a:r>
              <a:rPr lang="ko-KR" altLang="en-US" dirty="0"/>
              <a:t>순으로 회전적용</a:t>
            </a:r>
          </a:p>
        </p:txBody>
      </p:sp>
    </p:spTree>
    <p:extLst>
      <p:ext uri="{BB962C8B-B14F-4D97-AF65-F5344CB8AC3E}">
        <p14:creationId xmlns:p14="http://schemas.microsoft.com/office/powerpoint/2010/main" val="2820031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A10E2E-C001-4852-836E-6B1E718ABB69}"/>
              </a:ext>
            </a:extLst>
          </p:cNvPr>
          <p:cNvSpPr txBox="1"/>
          <p:nvPr/>
        </p:nvSpPr>
        <p:spPr>
          <a:xfrm>
            <a:off x="1820007" y="659423"/>
            <a:ext cx="8141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2.</a:t>
            </a:r>
            <a:r>
              <a:rPr lang="ko-KR" altLang="en-US" dirty="0"/>
              <a:t> 목표자세 변화 값 역 추적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93D0273-14F2-46DA-A683-A62CEE82B18F}"/>
                  </a:ext>
                </a:extLst>
              </p:cNvPr>
              <p:cNvSpPr txBox="1"/>
              <p:nvPr/>
            </p:nvSpPr>
            <p:spPr>
              <a:xfrm>
                <a:off x="1037490" y="2013439"/>
                <a:ext cx="10287001" cy="29854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준비자세 상태에 있는 신체부위의 </a:t>
                </a:r>
                <a:r>
                  <a:rPr lang="en-US" altLang="ko-KR" dirty="0"/>
                  <a:t>Local Rotation </a:t>
                </a:r>
                <a:r>
                  <a:rPr lang="ko-KR" altLang="en-US" dirty="0"/>
                  <a:t>값이 </a:t>
                </a:r>
                <a:r>
                  <a:rPr lang="en-US" altLang="ko-KR" dirty="0"/>
                  <a:t>Identity (0, 0, 0) </a:t>
                </a:r>
                <a:r>
                  <a:rPr lang="ko-KR" altLang="en-US" dirty="0"/>
                  <a:t>이 아니기 때문에 </a:t>
                </a:r>
                <a:endParaRPr lang="en-US" altLang="ko-KR" dirty="0"/>
              </a:p>
              <a:p>
                <a:r>
                  <a:rPr lang="ko-KR" altLang="en-US" dirty="0"/>
                  <a:t>목표자세의 </a:t>
                </a:r>
                <a:r>
                  <a:rPr lang="en-US" altLang="ko-KR" dirty="0"/>
                  <a:t>Quaternion </a:t>
                </a:r>
                <a:r>
                  <a:rPr lang="ko-KR" altLang="en-US" dirty="0"/>
                  <a:t>변화 값을 알기 위해서 준비상태의 </a:t>
                </a:r>
                <a:r>
                  <a:rPr lang="en-US" altLang="ko-KR" dirty="0"/>
                  <a:t>Inverse</a:t>
                </a:r>
                <a:r>
                  <a:rPr lang="ko-KR" altLang="en-US" dirty="0"/>
                  <a:t>를 곱해주어야 함</a:t>
                </a:r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:r>
                  <a:rPr lang="ko-KR" altLang="en-US" b="1" dirty="0"/>
                  <a:t>목표자세로 가는 </a:t>
                </a:r>
                <a:r>
                  <a:rPr lang="en-US" altLang="ko-KR" b="1" dirty="0"/>
                  <a:t>Quaternion </a:t>
                </a:r>
                <a:r>
                  <a:rPr lang="ko-KR" altLang="en-US" b="1" dirty="0"/>
                  <a:t>변화 값 </a:t>
                </a:r>
                <a:r>
                  <a:rPr lang="en-US" altLang="ko-KR" b="1" dirty="0"/>
                  <a:t>= Inverse(</a:t>
                </a:r>
                <a:r>
                  <a:rPr lang="ko-KR" altLang="en-US" b="1" dirty="0"/>
                  <a:t>준비자세 </a:t>
                </a:r>
                <a:r>
                  <a:rPr lang="en-US" altLang="ko-KR" b="1" dirty="0"/>
                  <a:t>Quaternion) * </a:t>
                </a:r>
                <a:r>
                  <a:rPr lang="ko-KR" altLang="en-US" b="1" dirty="0"/>
                  <a:t>목표자세 </a:t>
                </a:r>
                <a:r>
                  <a:rPr lang="en-US" altLang="ko-KR" b="1" dirty="0"/>
                  <a:t>Quaternion</a:t>
                </a:r>
                <a:endParaRPr lang="en-US" altLang="ko-KR" dirty="0"/>
              </a:p>
              <a:p>
                <a:r>
                  <a:rPr lang="en-US" altLang="ko-KR" sz="1400" dirty="0"/>
                  <a:t>*</a:t>
                </a:r>
                <a:r>
                  <a:rPr lang="ko-KR" altLang="en-US" sz="1400" dirty="0"/>
                  <a:t>순서가 바뀌지 않도록 주의</a:t>
                </a:r>
                <a:endParaRPr lang="en-US" altLang="ko-KR" sz="1400" dirty="0"/>
              </a:p>
              <a:p>
                <a:r>
                  <a:rPr lang="en-US" altLang="ko-KR" sz="1200" dirty="0"/>
                  <a:t>(</a:t>
                </a:r>
                <a:r>
                  <a:rPr lang="ko-KR" altLang="en-US" sz="1200" dirty="0"/>
                  <a:t>수식 표현은 뒤에서 앞으로</a:t>
                </a:r>
                <a:r>
                  <a:rPr lang="en-US" altLang="ko-KR" sz="1200" dirty="0"/>
                  <a:t>, </a:t>
                </a:r>
                <a:r>
                  <a:rPr lang="ko-KR" altLang="en-US" sz="1200" dirty="0"/>
                  <a:t>실제 곱셈은 앞에서 뒤쪽 순서로 곱하는 것으로 간주</a:t>
                </a:r>
                <a:r>
                  <a:rPr lang="en-US" altLang="ko-KR" sz="1200" dirty="0"/>
                  <a:t>)</a:t>
                </a:r>
              </a:p>
              <a:p>
                <a:endParaRPr lang="en-US" altLang="ko-KR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ko-KR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ko-KR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10</m:t>
                        </m:r>
                      </m:sub>
                    </m:sSub>
                  </m:oMath>
                </a14:m>
                <a:r>
                  <a:rPr lang="ko-KR" altLang="en-US" dirty="0"/>
                  <a:t> 을 구하여 유니티 회전순서 </a:t>
                </a:r>
                <a:r>
                  <a:rPr lang="en-US" altLang="ko-KR" dirty="0"/>
                  <a:t>ZXY(Z</a:t>
                </a:r>
                <a:r>
                  <a:rPr lang="ko-KR" altLang="en-US" dirty="0"/>
                  <a:t>축 우선</a:t>
                </a:r>
                <a:r>
                  <a:rPr lang="en-US" altLang="ko-KR" dirty="0"/>
                  <a:t>)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Euler </a:t>
                </a:r>
                <a:r>
                  <a:rPr lang="ko-KR" altLang="en-US" dirty="0"/>
                  <a:t>각으로 표현하면</a:t>
                </a:r>
                <a:endParaRPr lang="en-US" altLang="ko-KR" dirty="0"/>
              </a:p>
              <a:p>
                <a:r>
                  <a:rPr lang="ko-KR" altLang="en-US" dirty="0"/>
                  <a:t> </a:t>
                </a:r>
                <a:endParaRPr lang="en-US" altLang="ko-KR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ko-KR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altLang="ko-KR" dirty="0"/>
                  <a:t> = (-61.0, -116.6, 153.4),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ko-KR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altLang="ko-KR" dirty="0"/>
                  <a:t> = (60, -90, -90)</a:t>
                </a:r>
                <a:endParaRPr lang="ko-KR" alt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93D0273-14F2-46DA-A683-A62CEE82B1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7490" y="2013439"/>
                <a:ext cx="10287001" cy="2985433"/>
              </a:xfrm>
              <a:prstGeom prst="rect">
                <a:avLst/>
              </a:prstGeom>
              <a:blipFill>
                <a:blip r:embed="rId2"/>
                <a:stretch>
                  <a:fillRect l="-474" t="-1020" b="-224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FA7B0322-A70E-4234-9A00-25D1B48528CD}"/>
              </a:ext>
            </a:extLst>
          </p:cNvPr>
          <p:cNvCxnSpPr/>
          <p:nvPr/>
        </p:nvCxnSpPr>
        <p:spPr>
          <a:xfrm>
            <a:off x="3393831" y="3525714"/>
            <a:ext cx="4572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0342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5A3345-07EB-4D74-A004-DC1BF777DDCF}"/>
              </a:ext>
            </a:extLst>
          </p:cNvPr>
          <p:cNvSpPr txBox="1"/>
          <p:nvPr/>
        </p:nvSpPr>
        <p:spPr>
          <a:xfrm>
            <a:off x="3367454" y="597877"/>
            <a:ext cx="5758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3. Lerp Interpolation</a:t>
            </a:r>
            <a:r>
              <a:rPr lang="ko-KR" altLang="en-US" dirty="0"/>
              <a:t>을 사용하여 동작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52D739-3BD0-4E0A-8E24-5687E33DC2A6}"/>
              </a:ext>
            </a:extLst>
          </p:cNvPr>
          <p:cNvSpPr txBox="1"/>
          <p:nvPr/>
        </p:nvSpPr>
        <p:spPr>
          <a:xfrm>
            <a:off x="1334965" y="1362808"/>
            <a:ext cx="952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각 부위 다음 위치 </a:t>
            </a:r>
            <a:r>
              <a:rPr lang="en-US" altLang="ko-KR" b="1" dirty="0"/>
              <a:t>= </a:t>
            </a:r>
            <a:r>
              <a:rPr lang="en-US" altLang="ko-KR" b="1" dirty="0" err="1"/>
              <a:t>Quaternion.Lerp</a:t>
            </a:r>
            <a:r>
              <a:rPr lang="en-US" altLang="ko-KR" b="1" dirty="0"/>
              <a:t>(</a:t>
            </a:r>
            <a:r>
              <a:rPr lang="ko-KR" altLang="en-US" b="1" dirty="0"/>
              <a:t>준비자세 </a:t>
            </a:r>
            <a:r>
              <a:rPr lang="en-US" altLang="ko-KR" b="1" dirty="0"/>
              <a:t>Quaternion, </a:t>
            </a:r>
            <a:r>
              <a:rPr lang="ko-KR" altLang="en-US" b="1" dirty="0"/>
              <a:t>목표자세 </a:t>
            </a:r>
            <a:r>
              <a:rPr lang="en-US" altLang="ko-KR" b="1" dirty="0"/>
              <a:t>Quaternion, 2</a:t>
            </a:r>
            <a:r>
              <a:rPr lang="ko-KR" altLang="en-US" b="1" dirty="0"/>
              <a:t>초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4CF48A-EB08-4CB1-86C2-F43A25A23667}"/>
              </a:ext>
            </a:extLst>
          </p:cNvPr>
          <p:cNvSpPr txBox="1"/>
          <p:nvPr/>
        </p:nvSpPr>
        <p:spPr>
          <a:xfrm>
            <a:off x="1424354" y="1872734"/>
            <a:ext cx="964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준비자세와 목표자세를 </a:t>
            </a:r>
            <a:r>
              <a:rPr lang="en-US" altLang="ko-KR" dirty="0"/>
              <a:t>2</a:t>
            </a:r>
            <a:r>
              <a:rPr lang="ko-KR" altLang="en-US" dirty="0"/>
              <a:t>초 동안 보간 하여 변화하도록 구성 후에 </a:t>
            </a:r>
            <a:r>
              <a:rPr lang="en-US" altLang="ko-KR" dirty="0"/>
              <a:t>0.5</a:t>
            </a:r>
            <a:r>
              <a:rPr lang="ko-KR" altLang="en-US" dirty="0"/>
              <a:t>초 단위로 위치 측정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0A7D6F3-5DBA-4809-838B-066133A34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5377149"/>
              </p:ext>
            </p:extLst>
          </p:nvPr>
        </p:nvGraphicFramePr>
        <p:xfrm>
          <a:off x="5180135" y="2456351"/>
          <a:ext cx="6491653" cy="206838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6041">
                  <a:extLst>
                    <a:ext uri="{9D8B030D-6E8A-4147-A177-3AD203B41FA5}">
                      <a16:colId xmlns:a16="http://schemas.microsoft.com/office/drawing/2014/main" val="4127827080"/>
                    </a:ext>
                  </a:extLst>
                </a:gridCol>
                <a:gridCol w="804102">
                  <a:extLst>
                    <a:ext uri="{9D8B030D-6E8A-4147-A177-3AD203B41FA5}">
                      <a16:colId xmlns:a16="http://schemas.microsoft.com/office/drawing/2014/main" val="1782942333"/>
                    </a:ext>
                  </a:extLst>
                </a:gridCol>
                <a:gridCol w="3569428">
                  <a:extLst>
                    <a:ext uri="{9D8B030D-6E8A-4147-A177-3AD203B41FA5}">
                      <a16:colId xmlns:a16="http://schemas.microsoft.com/office/drawing/2014/main" val="3849140176"/>
                    </a:ext>
                  </a:extLst>
                </a:gridCol>
                <a:gridCol w="1412082">
                  <a:extLst>
                    <a:ext uri="{9D8B030D-6E8A-4147-A177-3AD203B41FA5}">
                      <a16:colId xmlns:a16="http://schemas.microsoft.com/office/drawing/2014/main" val="2242561983"/>
                    </a:ext>
                  </a:extLst>
                </a:gridCol>
              </a:tblGrid>
              <a:tr h="22982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 dirty="0">
                          <a:effectLst/>
                        </a:rPr>
                        <a:t>올릴 때 변화량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Quaternion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Euler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7859588"/>
                  </a:ext>
                </a:extLst>
              </a:tr>
              <a:tr h="229821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0.5</a:t>
                      </a:r>
                      <a:r>
                        <a:rPr lang="ko-KR" altLang="en-US" sz="1100" u="none" strike="noStrike" dirty="0">
                          <a:effectLst/>
                        </a:rPr>
                        <a:t>초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UpperArm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(0.9699676, -0.221271, 0.02614229, 0.09756435)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(-25.7, 0.5, 11.4)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2559617"/>
                  </a:ext>
                </a:extLst>
              </a:tr>
              <a:tr h="2298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LowerArm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(0.9795243, 0.1882628, -0.05044488, -0.05044485)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(21.3, -7.3, -7.3)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65436"/>
                  </a:ext>
                </a:extLst>
              </a:tr>
              <a:tr h="229821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1.0</a:t>
                      </a:r>
                      <a:r>
                        <a:rPr lang="ko-KR" altLang="en-US" sz="1100" u="none" strike="noStrike">
                          <a:effectLst/>
                        </a:rPr>
                        <a:t>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UpperArm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(0.8717022, -0.4457869, 0.05266793, 0.1965594)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(-52.9, -8.0, 29.4)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0058293"/>
                  </a:ext>
                </a:extLst>
              </a:tr>
              <a:tr h="2298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LowerArm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(0.9164657, 0.3741514, -0.1002536, -0.1002536)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(41.7, -20.3, -20.3)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945974"/>
                  </a:ext>
                </a:extLst>
              </a:tr>
              <a:tr h="229821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1.5</a:t>
                      </a:r>
                      <a:r>
                        <a:rPr lang="ko-KR" altLang="en-US" sz="1100" u="none" strike="noStrike">
                          <a:effectLst/>
                        </a:rPr>
                        <a:t>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UpperArm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(0.7088486, -0.6416681, 0.07581051, 0.2829287)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(-72.3, -57.2, 86.9)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787819"/>
                  </a:ext>
                </a:extLst>
              </a:tr>
              <a:tr h="2298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LowerArm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(0.8114384, 0.5465156, -0.1464384, -0.1464384)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(57.6, -47.9, -47.9)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1279013"/>
                  </a:ext>
                </a:extLst>
              </a:tr>
              <a:tr h="229821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2.0</a:t>
                      </a:r>
                      <a:r>
                        <a:rPr lang="ko-KR" altLang="en-US" sz="1100" u="none" strike="noStrike">
                          <a:effectLst/>
                        </a:rPr>
                        <a:t>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UpperArm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(0.5245191, -0.7745192, 0.09150633, 0.3415064)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(-61.0, -116.6, 153.4)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028950"/>
                  </a:ext>
                </a:extLst>
              </a:tr>
              <a:tr h="2298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LowerArm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(0.6830128, 0.6830128, -0.1830127, -0.1830127)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(60.0, -90.0, -90.0)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827052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8EE3282-FBD0-44A1-9F85-4451872A30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5031244"/>
              </p:ext>
            </p:extLst>
          </p:nvPr>
        </p:nvGraphicFramePr>
        <p:xfrm>
          <a:off x="5180135" y="4677479"/>
          <a:ext cx="6491653" cy="200687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6041">
                  <a:extLst>
                    <a:ext uri="{9D8B030D-6E8A-4147-A177-3AD203B41FA5}">
                      <a16:colId xmlns:a16="http://schemas.microsoft.com/office/drawing/2014/main" val="275583071"/>
                    </a:ext>
                  </a:extLst>
                </a:gridCol>
                <a:gridCol w="804102">
                  <a:extLst>
                    <a:ext uri="{9D8B030D-6E8A-4147-A177-3AD203B41FA5}">
                      <a16:colId xmlns:a16="http://schemas.microsoft.com/office/drawing/2014/main" val="2029477775"/>
                    </a:ext>
                  </a:extLst>
                </a:gridCol>
                <a:gridCol w="3569428">
                  <a:extLst>
                    <a:ext uri="{9D8B030D-6E8A-4147-A177-3AD203B41FA5}">
                      <a16:colId xmlns:a16="http://schemas.microsoft.com/office/drawing/2014/main" val="316348288"/>
                    </a:ext>
                  </a:extLst>
                </a:gridCol>
                <a:gridCol w="1412082">
                  <a:extLst>
                    <a:ext uri="{9D8B030D-6E8A-4147-A177-3AD203B41FA5}">
                      <a16:colId xmlns:a16="http://schemas.microsoft.com/office/drawing/2014/main" val="98542498"/>
                    </a:ext>
                  </a:extLst>
                </a:gridCol>
              </a:tblGrid>
              <a:tr h="22298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 dirty="0">
                          <a:effectLst/>
                        </a:rPr>
                        <a:t>내릴 때 변화량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Quaternion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Euler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4561725"/>
                  </a:ext>
                </a:extLst>
              </a:tr>
              <a:tr h="22298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0.5</a:t>
                      </a:r>
                      <a:r>
                        <a:rPr lang="ko-KR" altLang="en-US" sz="1100" u="none" strike="noStrike" dirty="0">
                          <a:effectLst/>
                        </a:rPr>
                        <a:t>초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UpperArm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(0.9703931, 0.2197215, -0.02595921, -0.09688114)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(24.9, -5.9, -12.7)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5200517"/>
                  </a:ext>
                </a:extLst>
              </a:tr>
              <a:tr h="2229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LowerArm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(0.9798058, -0.1869782, 0.05010066, 0.05010062)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(-21.8, 4.9, 4.9)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00887497"/>
                  </a:ext>
                </a:extLst>
              </a:tr>
              <a:tr h="22298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1.0</a:t>
                      </a:r>
                      <a:r>
                        <a:rPr lang="ko-KR" altLang="en-US" sz="1100" u="none" strike="noStrike">
                          <a:effectLst/>
                        </a:rPr>
                        <a:t>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UpperArm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(0.8725101, 0.444477, -0.05251318, -0.1959818)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(49.0, -23.9, -36.4)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3022478"/>
                  </a:ext>
                </a:extLst>
              </a:tr>
              <a:tr h="2229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LowerArm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(0.9169784, -0.3730514, 0.09995885, 0.09995882)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(-44.8, 8.8, 8.8)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89215705"/>
                  </a:ext>
                </a:extLst>
              </a:tr>
              <a:tr h="22298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1.5</a:t>
                      </a:r>
                      <a:r>
                        <a:rPr lang="ko-KR" altLang="en-US" sz="1100" u="none" strike="noStrike">
                          <a:effectLst/>
                        </a:rPr>
                        <a:t>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UpperArm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(0.7049598, 0.6452038, -0.07622825, -0.2844877)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(60.0, -71.8, -89.4)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26711553"/>
                  </a:ext>
                </a:extLst>
              </a:tr>
              <a:tr h="2229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LowerArm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(0.8088577, -0.5498508, 0.1473321, 0.1473321)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(-68.9, 12.2, 12.2)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1314287"/>
                  </a:ext>
                </a:extLst>
              </a:tr>
              <a:tr h="22298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2.0</a:t>
                      </a:r>
                      <a:r>
                        <a:rPr lang="ko-KR" altLang="en-US" sz="1100" u="none" strike="noStrike">
                          <a:effectLst/>
                        </a:rPr>
                        <a:t>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UpperArm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(0.5245191, 0.7745192, -0.09150633, -0.3415064)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(48.6, -109.1, -130.9)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2692244"/>
                  </a:ext>
                </a:extLst>
              </a:tr>
              <a:tr h="2229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LowerArm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(0.6830128, -0.6830128, 0.1830128, 0.1830128)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(-90.0, 30.0, 0.0)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3035114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7949AB63-DA6F-4006-BEB2-71CEA195A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44" y="3267440"/>
            <a:ext cx="458152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370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6BDFAAA-67DA-413F-8291-57D81AFC8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65" y="131857"/>
            <a:ext cx="3665796" cy="27493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62CA0BE-37E8-403A-9086-BEA91D4BE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764" y="131857"/>
            <a:ext cx="3784471" cy="274934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E749CFE-2E51-4DBB-B662-77BDBCB87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3238" y="131857"/>
            <a:ext cx="3685021" cy="274934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90E500D-4D4C-43F0-969A-D4A49A00C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9835" y="3581143"/>
            <a:ext cx="3610510" cy="274934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12B52D2-FDD3-46B1-9E70-A1E9A48A20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2448" y="3581143"/>
            <a:ext cx="3381579" cy="2749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D749FD-3EB6-4858-ACED-F21E68EE926D}"/>
              </a:ext>
            </a:extLst>
          </p:cNvPr>
          <p:cNvSpPr txBox="1"/>
          <p:nvPr/>
        </p:nvSpPr>
        <p:spPr>
          <a:xfrm>
            <a:off x="1028700" y="2945423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r>
              <a:rPr lang="ko-KR" altLang="en-US" dirty="0"/>
              <a:t>초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2A446D-4CBA-492B-8409-889D88BAAE46}"/>
              </a:ext>
            </a:extLst>
          </p:cNvPr>
          <p:cNvSpPr txBox="1"/>
          <p:nvPr/>
        </p:nvSpPr>
        <p:spPr>
          <a:xfrm>
            <a:off x="5331069" y="2976168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0.5</a:t>
            </a:r>
            <a:r>
              <a:rPr lang="ko-KR" altLang="en-US" dirty="0"/>
              <a:t>초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FBD440-1836-4871-B7B1-5915C0F77DDC}"/>
              </a:ext>
            </a:extLst>
          </p:cNvPr>
          <p:cNvSpPr txBox="1"/>
          <p:nvPr/>
        </p:nvSpPr>
        <p:spPr>
          <a:xfrm>
            <a:off x="9290538" y="2976168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1.0</a:t>
            </a:r>
            <a:r>
              <a:rPr lang="ko-KR" altLang="en-US" dirty="0"/>
              <a:t>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77FFF0-22A6-46FE-8A3C-DBC460A07EE5}"/>
              </a:ext>
            </a:extLst>
          </p:cNvPr>
          <p:cNvSpPr txBox="1"/>
          <p:nvPr/>
        </p:nvSpPr>
        <p:spPr>
          <a:xfrm>
            <a:off x="2514599" y="6356811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1.5</a:t>
            </a:r>
            <a:r>
              <a:rPr lang="ko-KR" altLang="en-US" dirty="0"/>
              <a:t>초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91792F-5C7D-41EA-A09F-15B5A46E3772}"/>
              </a:ext>
            </a:extLst>
          </p:cNvPr>
          <p:cNvSpPr txBox="1"/>
          <p:nvPr/>
        </p:nvSpPr>
        <p:spPr>
          <a:xfrm>
            <a:off x="7417776" y="6381520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2.0</a:t>
            </a:r>
            <a:r>
              <a:rPr lang="ko-KR" altLang="en-US" dirty="0"/>
              <a:t>초</a:t>
            </a:r>
          </a:p>
        </p:txBody>
      </p:sp>
    </p:spTree>
    <p:extLst>
      <p:ext uri="{BB962C8B-B14F-4D97-AF65-F5344CB8AC3E}">
        <p14:creationId xmlns:p14="http://schemas.microsoft.com/office/powerpoint/2010/main" val="1137894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A54608C-7F4B-480F-91C9-1DBE75D88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26" y="231274"/>
            <a:ext cx="3381579" cy="27493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0F32524-100E-4FFF-9E91-AB320D62E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310" y="231274"/>
            <a:ext cx="3678612" cy="274934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0657DEC-C640-46E5-81EA-5A1E14CD7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9691" y="231274"/>
            <a:ext cx="3678612" cy="275084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12CB197-E47A-44BD-8A55-DBD3404331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8608" y="3583903"/>
            <a:ext cx="3776015" cy="272389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46CC598-06F7-4849-A45A-4240414AA2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4286" y="3558451"/>
            <a:ext cx="3665796" cy="2749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38CEBB-0ADE-4CC9-B475-AFDA812CF423}"/>
              </a:ext>
            </a:extLst>
          </p:cNvPr>
          <p:cNvSpPr txBox="1"/>
          <p:nvPr/>
        </p:nvSpPr>
        <p:spPr>
          <a:xfrm>
            <a:off x="1016734" y="3056992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</a:t>
            </a:r>
            <a:r>
              <a:rPr lang="ko-KR" altLang="en-US" dirty="0"/>
              <a:t>초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D8F976-56D3-4E31-B3C0-9FFDE7F73AD6}"/>
              </a:ext>
            </a:extLst>
          </p:cNvPr>
          <p:cNvSpPr txBox="1"/>
          <p:nvPr/>
        </p:nvSpPr>
        <p:spPr>
          <a:xfrm>
            <a:off x="4985235" y="3072144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0.5</a:t>
            </a:r>
            <a:r>
              <a:rPr lang="ko-KR" altLang="en-US" dirty="0"/>
              <a:t>초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D6422C-CAC1-4EE8-A943-86075418D5F1}"/>
              </a:ext>
            </a:extLst>
          </p:cNvPr>
          <p:cNvSpPr txBox="1"/>
          <p:nvPr/>
        </p:nvSpPr>
        <p:spPr>
          <a:xfrm>
            <a:off x="9173701" y="3056992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1.0</a:t>
            </a:r>
            <a:r>
              <a:rPr lang="ko-KR" altLang="en-US" dirty="0"/>
              <a:t>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6CD6DD-505F-45B8-807B-18DAF29B2470}"/>
              </a:ext>
            </a:extLst>
          </p:cNvPr>
          <p:cNvSpPr txBox="1"/>
          <p:nvPr/>
        </p:nvSpPr>
        <p:spPr>
          <a:xfrm>
            <a:off x="2800234" y="6374622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1.5</a:t>
            </a:r>
            <a:r>
              <a:rPr lang="ko-KR" altLang="en-US" dirty="0"/>
              <a:t>초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E241AF-570D-4DD1-9D4A-DBE8EA72FDF8}"/>
              </a:ext>
            </a:extLst>
          </p:cNvPr>
          <p:cNvSpPr txBox="1"/>
          <p:nvPr/>
        </p:nvSpPr>
        <p:spPr>
          <a:xfrm>
            <a:off x="7410334" y="6374622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2.0</a:t>
            </a:r>
            <a:r>
              <a:rPr lang="ko-KR" altLang="en-US" dirty="0"/>
              <a:t>초</a:t>
            </a:r>
          </a:p>
        </p:txBody>
      </p:sp>
    </p:spTree>
    <p:extLst>
      <p:ext uri="{BB962C8B-B14F-4D97-AF65-F5344CB8AC3E}">
        <p14:creationId xmlns:p14="http://schemas.microsoft.com/office/powerpoint/2010/main" val="360856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8-08-27 20-19-38-743">
            <a:hlinkClick r:id="" action="ppaction://media"/>
            <a:extLst>
              <a:ext uri="{FF2B5EF4-FFF2-40B4-BE49-F238E27FC236}">
                <a16:creationId xmlns:a16="http://schemas.microsoft.com/office/drawing/2014/main" id="{3DDB7C9A-3A59-4EA9-A47E-1BA9F663B0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026" y="1271468"/>
            <a:ext cx="3934924" cy="3811958"/>
          </a:xfrm>
          <a:prstGeom prst="rect">
            <a:avLst/>
          </a:prstGeom>
        </p:spPr>
      </p:pic>
      <p:pic>
        <p:nvPicPr>
          <p:cNvPr id="5" name="센서 움직임">
            <a:hlinkClick r:id="" action="ppaction://media"/>
            <a:extLst>
              <a:ext uri="{FF2B5EF4-FFF2-40B4-BE49-F238E27FC236}">
                <a16:creationId xmlns:a16="http://schemas.microsoft.com/office/drawing/2014/main" id="{3724695F-F9AD-412C-A610-8DCA30DCDA7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43900" y="1771642"/>
            <a:ext cx="8012303" cy="28116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6F9527-4E53-4000-A00E-FEBE1DEA750F}"/>
              </a:ext>
            </a:extLst>
          </p:cNvPr>
          <p:cNvSpPr txBox="1"/>
          <p:nvPr/>
        </p:nvSpPr>
        <p:spPr>
          <a:xfrm>
            <a:off x="3844962" y="609288"/>
            <a:ext cx="5026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/>
              <a:t>UpperArm</a:t>
            </a:r>
            <a:r>
              <a:rPr lang="en-US" altLang="ko-KR" sz="2400" dirty="0"/>
              <a:t> </a:t>
            </a:r>
            <a:r>
              <a:rPr lang="ko-KR" altLang="en-US" sz="2400" dirty="0"/>
              <a:t>부위의 축 움직임 비교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FDB595-B296-4FFA-BA94-CCD6B39A4491}"/>
              </a:ext>
            </a:extLst>
          </p:cNvPr>
          <p:cNvSpPr txBox="1"/>
          <p:nvPr/>
        </p:nvSpPr>
        <p:spPr>
          <a:xfrm>
            <a:off x="698492" y="5217200"/>
            <a:ext cx="2751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(Interpolation </a:t>
            </a:r>
            <a:r>
              <a:rPr lang="ko-KR" altLang="en-US" dirty="0"/>
              <a:t>동작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88F06D-187A-403F-9DB1-2FA0BD8D3F00}"/>
              </a:ext>
            </a:extLst>
          </p:cNvPr>
          <p:cNvSpPr txBox="1"/>
          <p:nvPr/>
        </p:nvSpPr>
        <p:spPr>
          <a:xfrm>
            <a:off x="7570177" y="4816115"/>
            <a:ext cx="202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센서 동작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FF51FC-938D-4A0A-BC47-A99A4D696DE3}"/>
              </a:ext>
            </a:extLst>
          </p:cNvPr>
          <p:cNvSpPr txBox="1"/>
          <p:nvPr/>
        </p:nvSpPr>
        <p:spPr>
          <a:xfrm>
            <a:off x="2208230" y="5925546"/>
            <a:ext cx="8299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두 움직임 모두 한쪽 축이 나머지 평면 방향으로 회전하며</a:t>
            </a:r>
            <a:endParaRPr lang="en-US" altLang="ko-KR" dirty="0"/>
          </a:p>
          <a:p>
            <a:r>
              <a:rPr lang="ko-KR" altLang="en-US" dirty="0"/>
              <a:t>센서 데이터에서는 </a:t>
            </a:r>
            <a:r>
              <a:rPr lang="en-US" altLang="ko-KR" dirty="0"/>
              <a:t>Pitch</a:t>
            </a:r>
            <a:r>
              <a:rPr lang="ko-KR" altLang="en-US" dirty="0"/>
              <a:t>값이 증가 할 때 </a:t>
            </a:r>
            <a:r>
              <a:rPr lang="en-US" altLang="ko-KR" dirty="0"/>
              <a:t>Roll, Yaw </a:t>
            </a:r>
            <a:r>
              <a:rPr lang="ko-KR" altLang="en-US" dirty="0"/>
              <a:t>값이 감소하는 모습을 보임</a:t>
            </a:r>
          </a:p>
        </p:txBody>
      </p:sp>
    </p:spTree>
    <p:extLst>
      <p:ext uri="{BB962C8B-B14F-4D97-AF65-F5344CB8AC3E}">
        <p14:creationId xmlns:p14="http://schemas.microsoft.com/office/powerpoint/2010/main" val="223941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CCBD896-45D1-41E5-B948-7B44E74DC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26" y="2125657"/>
            <a:ext cx="6105525" cy="4400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738357-A946-4C3C-AFE6-42973AD7B54E}"/>
              </a:ext>
            </a:extLst>
          </p:cNvPr>
          <p:cNvSpPr txBox="1"/>
          <p:nvPr/>
        </p:nvSpPr>
        <p:spPr>
          <a:xfrm>
            <a:off x="3107033" y="331793"/>
            <a:ext cx="5952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올리는 동작을 직접 추측 해보는 경우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AF8DBA-0E91-41FA-B9F8-2BB18585F48F}"/>
              </a:ext>
            </a:extLst>
          </p:cNvPr>
          <p:cNvSpPr txBox="1"/>
          <p:nvPr/>
        </p:nvSpPr>
        <p:spPr>
          <a:xfrm>
            <a:off x="1855177" y="1072662"/>
            <a:ext cx="8308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시작자세와 목표자세 사이의 </a:t>
            </a:r>
            <a:r>
              <a:rPr lang="en-US" altLang="ko-KR" dirty="0"/>
              <a:t>Interpolation</a:t>
            </a:r>
            <a:r>
              <a:rPr lang="ko-KR" altLang="en-US" dirty="0"/>
              <a:t>이 아닌 </a:t>
            </a:r>
            <a:r>
              <a:rPr lang="en-US" altLang="ko-KR" dirty="0"/>
              <a:t>0.5</a:t>
            </a:r>
            <a:r>
              <a:rPr lang="ko-KR" altLang="en-US" dirty="0"/>
              <a:t>초 구간 별로 각 동작을 직접 추측해보며 그 기준을 팔꿈치의 위치로 잡음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B2D82-83CF-478E-9067-EF919322CCD0}"/>
              </a:ext>
            </a:extLst>
          </p:cNvPr>
          <p:cNvSpPr txBox="1"/>
          <p:nvPr/>
        </p:nvSpPr>
        <p:spPr>
          <a:xfrm>
            <a:off x="4299439" y="3932476"/>
            <a:ext cx="73855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0.5</a:t>
            </a:r>
            <a:r>
              <a:rPr lang="ko-KR" altLang="en-US" dirty="0">
                <a:solidFill>
                  <a:srgbClr val="FF0000"/>
                </a:solidFill>
              </a:rPr>
              <a:t>초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A958F7-66A5-420B-A3D6-16E5DCB32922}"/>
              </a:ext>
            </a:extLst>
          </p:cNvPr>
          <p:cNvSpPr txBox="1"/>
          <p:nvPr/>
        </p:nvSpPr>
        <p:spPr>
          <a:xfrm>
            <a:off x="3560885" y="3470976"/>
            <a:ext cx="73855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1.0</a:t>
            </a:r>
            <a:r>
              <a:rPr lang="ko-KR" altLang="en-US" dirty="0">
                <a:solidFill>
                  <a:srgbClr val="FF0000"/>
                </a:solidFill>
              </a:rPr>
              <a:t>초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DFB064-2440-4F27-98D0-A6A017836373}"/>
              </a:ext>
            </a:extLst>
          </p:cNvPr>
          <p:cNvSpPr txBox="1"/>
          <p:nvPr/>
        </p:nvSpPr>
        <p:spPr>
          <a:xfrm>
            <a:off x="3191608" y="2813703"/>
            <a:ext cx="73855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1.5</a:t>
            </a:r>
            <a:r>
              <a:rPr lang="ko-KR" altLang="en-US" dirty="0">
                <a:solidFill>
                  <a:srgbClr val="FF0000"/>
                </a:solidFill>
              </a:rPr>
              <a:t>초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9AF1B0-6DF7-486C-B249-0808737F1B64}"/>
              </a:ext>
            </a:extLst>
          </p:cNvPr>
          <p:cNvSpPr txBox="1"/>
          <p:nvPr/>
        </p:nvSpPr>
        <p:spPr>
          <a:xfrm>
            <a:off x="2992316" y="2156430"/>
            <a:ext cx="73855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2.0</a:t>
            </a:r>
            <a:r>
              <a:rPr lang="ko-KR" altLang="en-US" dirty="0">
                <a:solidFill>
                  <a:srgbClr val="FF0000"/>
                </a:solidFill>
              </a:rPr>
              <a:t>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E65677-A534-4840-AAA0-570158AD9F0B}"/>
              </a:ext>
            </a:extLst>
          </p:cNvPr>
          <p:cNvSpPr txBox="1"/>
          <p:nvPr/>
        </p:nvSpPr>
        <p:spPr>
          <a:xfrm>
            <a:off x="6858001" y="3609310"/>
            <a:ext cx="4686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준비자세의 축 상태에서 일정 비율로 회전</a:t>
            </a:r>
            <a:endParaRPr lang="en-US" altLang="ko-KR" dirty="0"/>
          </a:p>
          <a:p>
            <a:pPr algn="ctr"/>
            <a:r>
              <a:rPr lang="ko-KR" altLang="en-US" dirty="0"/>
              <a:t>시켜서 팔꿈치가 각 구간별 위치에 오도록</a:t>
            </a:r>
            <a:endParaRPr lang="en-US" altLang="ko-KR" dirty="0"/>
          </a:p>
          <a:p>
            <a:pPr algn="ctr"/>
            <a:r>
              <a:rPr lang="ko-KR" altLang="en-US" dirty="0"/>
              <a:t>하나하나 회전 시켜 봄 </a:t>
            </a:r>
          </a:p>
        </p:txBody>
      </p:sp>
    </p:spTree>
    <p:extLst>
      <p:ext uri="{BB962C8B-B14F-4D97-AF65-F5344CB8AC3E}">
        <p14:creationId xmlns:p14="http://schemas.microsoft.com/office/powerpoint/2010/main" val="1418070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599FE9D-C93D-491F-BFF6-3AEB11A45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30" y="2516564"/>
            <a:ext cx="3869531" cy="277640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509B323-B33C-461D-A08D-7333114A5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099" y="1737305"/>
            <a:ext cx="1541037" cy="41847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6B2255-7E49-459B-AC8D-B06E11580EE1}"/>
              </a:ext>
            </a:extLst>
          </p:cNvPr>
          <p:cNvSpPr txBox="1"/>
          <p:nvPr/>
        </p:nvSpPr>
        <p:spPr>
          <a:xfrm>
            <a:off x="4510453" y="553915"/>
            <a:ext cx="2699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0.5</a:t>
            </a:r>
            <a:r>
              <a:rPr lang="ko-KR" altLang="en-US" dirty="0"/>
              <a:t>초일 때 동작 상태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5D4E1E-EE2D-4831-B6BB-D630DEBEE3DA}"/>
              </a:ext>
            </a:extLst>
          </p:cNvPr>
          <p:cNvSpPr txBox="1"/>
          <p:nvPr/>
        </p:nvSpPr>
        <p:spPr>
          <a:xfrm>
            <a:off x="2321169" y="1239715"/>
            <a:ext cx="7104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Upper Arm </a:t>
            </a:r>
            <a:r>
              <a:rPr lang="ko-KR" altLang="en-US" dirty="0"/>
              <a:t>부위를 </a:t>
            </a:r>
            <a:r>
              <a:rPr lang="en-US" altLang="ko-KR" dirty="0"/>
              <a:t>Euler (-50, 10, 10) </a:t>
            </a:r>
            <a:r>
              <a:rPr lang="ko-KR" altLang="en-US" dirty="0"/>
              <a:t>만큼</a:t>
            </a:r>
            <a:endParaRPr lang="en-US" altLang="ko-KR" dirty="0"/>
          </a:p>
          <a:p>
            <a:pPr algn="ctr"/>
            <a:r>
              <a:rPr lang="en-US" altLang="ko-KR" dirty="0"/>
              <a:t>Lower Arm </a:t>
            </a:r>
            <a:r>
              <a:rPr lang="ko-KR" altLang="en-US" dirty="0"/>
              <a:t>부위를 </a:t>
            </a:r>
            <a:r>
              <a:rPr lang="en-US" altLang="ko-KR" dirty="0"/>
              <a:t>(30, -10, -10) </a:t>
            </a:r>
            <a:r>
              <a:rPr lang="ko-KR" altLang="en-US" dirty="0"/>
              <a:t>만큼 회전시킴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88A0C3F-4212-4E00-B389-2DA82F46C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6280" y="2516564"/>
            <a:ext cx="3784471" cy="2749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9844CB-076B-4D6D-B9CA-6086C5308EBD}"/>
              </a:ext>
            </a:extLst>
          </p:cNvPr>
          <p:cNvSpPr txBox="1"/>
          <p:nvPr/>
        </p:nvSpPr>
        <p:spPr>
          <a:xfrm>
            <a:off x="1313075" y="5433619"/>
            <a:ext cx="2242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직접 추측한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48D10E-7134-412A-9955-A6D64D1AE6F4}"/>
              </a:ext>
            </a:extLst>
          </p:cNvPr>
          <p:cNvSpPr txBox="1"/>
          <p:nvPr/>
        </p:nvSpPr>
        <p:spPr>
          <a:xfrm>
            <a:off x="5767753" y="5433619"/>
            <a:ext cx="2470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(Interpolation </a:t>
            </a:r>
            <a:r>
              <a:rPr lang="ko-KR" altLang="en-US" dirty="0"/>
              <a:t>한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D3B934-D2CE-45C3-BC66-8BAA95383969}"/>
              </a:ext>
            </a:extLst>
          </p:cNvPr>
          <p:cNvSpPr txBox="1"/>
          <p:nvPr/>
        </p:nvSpPr>
        <p:spPr>
          <a:xfrm>
            <a:off x="9249507" y="6110654"/>
            <a:ext cx="2488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직접 추측 </a:t>
            </a:r>
            <a:r>
              <a:rPr lang="en-US" altLang="ko-KR" dirty="0"/>
              <a:t>Top View)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8263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1707</TotalTime>
  <Words>1015</Words>
  <Application>Microsoft Office PowerPoint</Application>
  <PresentationFormat>와이드스크린</PresentationFormat>
  <Paragraphs>163</Paragraphs>
  <Slides>13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velab</dc:creator>
  <cp:lastModifiedBy>velab</cp:lastModifiedBy>
  <cp:revision>23</cp:revision>
  <dcterms:created xsi:type="dcterms:W3CDTF">2018-08-23T02:14:21Z</dcterms:created>
  <dcterms:modified xsi:type="dcterms:W3CDTF">2018-09-05T02:52:18Z</dcterms:modified>
</cp:coreProperties>
</file>

<file path=docProps/thumbnail.jpeg>
</file>